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sldIdLst>
    <p:sldId id="257" r:id="rId2"/>
    <p:sldId id="259" r:id="rId3"/>
    <p:sldId id="260" r:id="rId4"/>
    <p:sldId id="261"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BA494C-8440-44F5-8FA7-F12B57B588CC}" type="datetimeFigureOut">
              <a:rPr lang="en-US" smtClean="0"/>
              <a:t>7/29/2012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38D93C1-E5B6-4BFE-BFDD-84B3AD131E8B}" type="slidenum">
              <a:rPr lang="en-US" smtClean="0"/>
              <a:t>‹#›</a:t>
            </a:fld>
            <a:endParaRPr lang="en-US"/>
          </a:p>
        </p:txBody>
      </p:sp>
    </p:spTree>
    <p:extLst>
      <p:ext uri="{BB962C8B-B14F-4D97-AF65-F5344CB8AC3E}">
        <p14:creationId xmlns:p14="http://schemas.microsoft.com/office/powerpoint/2010/main" val="28258559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continued diffusion of Promethean boards will be greatly assisted by improving the use of the innovation. By seeing Promethean boards used as interactive devices in the classroom rather than a more costly overhead and film projector rolled in one will greatly bring about change in the diffusion process. As a result of this misuse of this innovation administrators are re-evaluating this innovation and providing more training. With the improvement in </a:t>
            </a:r>
            <a:r>
              <a:rPr lang="en-US" baseline="0" dirty="0" err="1" smtClean="0"/>
              <a:t>observability</a:t>
            </a:r>
            <a:r>
              <a:rPr lang="en-US" baseline="0" dirty="0" smtClean="0"/>
              <a:t> by teachers and administrators of this innovation will help to continue the purchasing </a:t>
            </a:r>
            <a:r>
              <a:rPr lang="en-US" baseline="0" smtClean="0"/>
              <a:t>and utilization </a:t>
            </a:r>
            <a:r>
              <a:rPr lang="en-US" baseline="0" dirty="0" smtClean="0"/>
              <a:t>in classrooms.</a:t>
            </a:r>
            <a:endParaRPr lang="en-US" dirty="0"/>
          </a:p>
        </p:txBody>
      </p:sp>
      <p:sp>
        <p:nvSpPr>
          <p:cNvPr id="4" name="Slide Number Placeholder 3"/>
          <p:cNvSpPr>
            <a:spLocks noGrp="1"/>
          </p:cNvSpPr>
          <p:nvPr>
            <p:ph type="sldNum" sz="quarter" idx="10"/>
          </p:nvPr>
        </p:nvSpPr>
        <p:spPr/>
        <p:txBody>
          <a:bodyPr/>
          <a:lstStyle/>
          <a:p>
            <a:fld id="{2432D7FF-4982-463E-B882-1BCD9D9AB061}" type="slidenum">
              <a:rPr lang="en-US" smtClean="0"/>
              <a:t>1</a:t>
            </a:fld>
            <a:endParaRPr lang="en-US"/>
          </a:p>
        </p:txBody>
      </p:sp>
    </p:spTree>
    <p:extLst>
      <p:ext uri="{BB962C8B-B14F-4D97-AF65-F5344CB8AC3E}">
        <p14:creationId xmlns:p14="http://schemas.microsoft.com/office/powerpoint/2010/main" val="6784897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Innovations</a:t>
            </a:r>
            <a:r>
              <a:rPr lang="en-US" baseline="0" dirty="0" smtClean="0"/>
              <a:t> and technology have been diffused utilizing to main process centralized or decentralized diffusion. The diffusion of the </a:t>
            </a:r>
            <a:r>
              <a:rPr lang="en-US" baseline="0" dirty="0" err="1" smtClean="0"/>
              <a:t>activboards</a:t>
            </a:r>
            <a:r>
              <a:rPr lang="en-US" baseline="0" dirty="0" smtClean="0"/>
              <a:t> as become a decentralized style of diffusion because the </a:t>
            </a:r>
            <a:r>
              <a:rPr lang="en-US" baseline="0" dirty="0" err="1" smtClean="0"/>
              <a:t>activboards</a:t>
            </a:r>
            <a:r>
              <a:rPr lang="en-US" baseline="0" dirty="0" smtClean="0"/>
              <a:t> are used in many areas and can influence new adopters via numerous sources. New adopters can be influenced by attending a meeting or training that utilizes the </a:t>
            </a:r>
            <a:r>
              <a:rPr lang="en-US" baseline="0" dirty="0" err="1" smtClean="0"/>
              <a:t>activboard</a:t>
            </a:r>
            <a:r>
              <a:rPr lang="en-US" baseline="0" dirty="0" smtClean="0"/>
              <a:t> as a means to present the material.  Along with the process of diffusion is the role of change agents. Change agents are important in the diffusion process also. There are seven roles of a change agent: (1) develop a need for change, the individual and the department that would be involved in this part of the diffusion process is the Superintendent and Instructional technology department on the district level and the Principal, CTSS, and technology teacher on the local school level.(2) establish an information exchange relationship, although the superintendent is still involved in this part of the diffusion process however, the instructional technology department will take the lead to help provide the be information to present this innovation to the users/new adopters. On the local level the principal, CTSS, and technology teacher are all involved in the presentation and perception of the new innovation. (3)diagnosing problems, in the district this would be an instructional technology and technical support issue. These departments will be responsible for assisting CTSS, technology teachers, and teachers with their concerns of the innovation. These departments will also have to answer questions to clarify the use and effectiveness of the innovation to principals and superintendents. On the school level minor concerns or problems can be solved by the CTSS or technology teacher. (4) creating an intent to change, is delivered via the superintendent on the district level and principals on the local level. How this message is delivered is important to the diffusion of innovation. (5) intent into action, the instructional technology and professional development departments of the district will help to put the innovation into action. On the school level the technology teacher will have to help demonstrate and with implementation of the innovation.  (6)</a:t>
            </a:r>
            <a:r>
              <a:rPr lang="en-US" baseline="0" dirty="0" err="1" smtClean="0"/>
              <a:t>stablize</a:t>
            </a:r>
            <a:r>
              <a:rPr lang="en-US" baseline="0" dirty="0" smtClean="0"/>
              <a:t> the adoption and prevent discontinuance, the largest group that will impact the </a:t>
            </a:r>
            <a:r>
              <a:rPr lang="en-US" baseline="0" dirty="0" err="1" smtClean="0"/>
              <a:t>stablization</a:t>
            </a:r>
            <a:r>
              <a:rPr lang="en-US" baseline="0" dirty="0" smtClean="0"/>
              <a:t> of this innovation are teachers. Teachers use and continued request for the innovation will </a:t>
            </a:r>
            <a:r>
              <a:rPr lang="en-US" baseline="0" dirty="0" err="1" smtClean="0"/>
              <a:t>stablize</a:t>
            </a:r>
            <a:r>
              <a:rPr lang="en-US" baseline="0" dirty="0" smtClean="0"/>
              <a:t> the adoption process and prevent the discontinuance of the innovation. (7) a terminal relationship, through professional development instructional technology plans for teachers to be able to utilize the innovation independently on the district level. On the school level the CTSS and technology would be called upon for issues that can not be </a:t>
            </a:r>
            <a:r>
              <a:rPr lang="en-US" baseline="0" dirty="0" err="1" smtClean="0"/>
              <a:t>retectified</a:t>
            </a:r>
            <a:r>
              <a:rPr lang="en-US" baseline="0" dirty="0" smtClean="0"/>
              <a:t> by the teacher him/herself.</a:t>
            </a:r>
            <a:endParaRPr lang="en-US" dirty="0"/>
          </a:p>
        </p:txBody>
      </p:sp>
      <p:sp>
        <p:nvSpPr>
          <p:cNvPr id="4" name="Slide Number Placeholder 3"/>
          <p:cNvSpPr>
            <a:spLocks noGrp="1"/>
          </p:cNvSpPr>
          <p:nvPr>
            <p:ph type="sldNum" sz="quarter" idx="10"/>
          </p:nvPr>
        </p:nvSpPr>
        <p:spPr/>
        <p:txBody>
          <a:bodyPr/>
          <a:lstStyle/>
          <a:p>
            <a:fld id="{2432D7FF-4982-463E-B882-1BCD9D9AB061}" type="slidenum">
              <a:rPr lang="en-US" smtClean="0"/>
              <a:t>2</a:t>
            </a:fld>
            <a:endParaRPr lang="en-US"/>
          </a:p>
        </p:txBody>
      </p:sp>
    </p:spTree>
    <p:extLst>
      <p:ext uri="{BB962C8B-B14F-4D97-AF65-F5344CB8AC3E}">
        <p14:creationId xmlns:p14="http://schemas.microsoft.com/office/powerpoint/2010/main" val="24554220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From this map you can see that today Promethean is getting closer each day to reaching their goal from their mission </a:t>
            </a:r>
            <a:r>
              <a:rPr lang="en-US" b="0" baseline="0" dirty="0" smtClean="0"/>
              <a:t>statement: </a:t>
            </a:r>
            <a:r>
              <a:rPr lang="en-US" b="0" dirty="0" smtClean="0"/>
              <a:t>to unlock the potential of human achievement in education and training of all ages around the world (Promethean, 2011). </a:t>
            </a:r>
            <a:r>
              <a:rPr lang="en-US" baseline="0" dirty="0" smtClean="0"/>
              <a:t>By 2005, Promethean made a commitment to become a global company. At this time, Promethean’s business base was 90% UK based, however now Promethean can claim 85% of its revenues to other countries (http://www.apax.com/sectors/tech-telecom/our-investments/prometean.aspx)</a:t>
            </a:r>
            <a:r>
              <a:rPr lang="en-US" dirty="0" smtClean="0"/>
              <a:t>.</a:t>
            </a:r>
            <a:r>
              <a:rPr lang="en-US" baseline="0" dirty="0" smtClean="0"/>
              <a:t> This map also demonstrate critical mass. Promethean has met or exceeded the 10 % - 20% of the use by early adopters or innovators; there demonstrating this innovations ability to reach critical mass. . </a:t>
            </a:r>
            <a:endParaRPr lang="en-US" dirty="0"/>
          </a:p>
        </p:txBody>
      </p:sp>
      <p:sp>
        <p:nvSpPr>
          <p:cNvPr id="4" name="Slide Number Placeholder 3"/>
          <p:cNvSpPr>
            <a:spLocks noGrp="1"/>
          </p:cNvSpPr>
          <p:nvPr>
            <p:ph type="sldNum" sz="quarter" idx="10"/>
          </p:nvPr>
        </p:nvSpPr>
        <p:spPr/>
        <p:txBody>
          <a:bodyPr/>
          <a:lstStyle/>
          <a:p>
            <a:fld id="{2432D7FF-4982-463E-B882-1BCD9D9AB061}" type="slidenum">
              <a:rPr lang="en-US" smtClean="0"/>
              <a:t>3</a:t>
            </a:fld>
            <a:endParaRPr lang="en-US"/>
          </a:p>
        </p:txBody>
      </p:sp>
    </p:spTree>
    <p:extLst>
      <p:ext uri="{BB962C8B-B14F-4D97-AF65-F5344CB8AC3E}">
        <p14:creationId xmlns:p14="http://schemas.microsoft.com/office/powerpoint/2010/main" val="8473610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6E006515-F36C-42D1-B46B-3F7E0389A593}" type="datetimeFigureOut">
              <a:rPr lang="en-US" smtClean="0"/>
              <a:t>7/29/2012</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A4E7880C-170C-41E5-8ABD-9BAA8951A324}"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006515-F36C-42D1-B46B-3F7E0389A593}" type="datetimeFigureOut">
              <a:rPr lang="en-US" smtClean="0"/>
              <a:t>7/29/2012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E7880C-170C-41E5-8ABD-9BAA8951A32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006515-F36C-42D1-B46B-3F7E0389A593}" type="datetimeFigureOut">
              <a:rPr lang="en-US" smtClean="0"/>
              <a:t>7/29/2012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E7880C-170C-41E5-8ABD-9BAA8951A32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E006515-F36C-42D1-B46B-3F7E0389A593}" type="datetimeFigureOut">
              <a:rPr lang="en-US" smtClean="0"/>
              <a:t>7/29/2012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E7880C-170C-41E5-8ABD-9BAA8951A32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E006515-F36C-42D1-B46B-3F7E0389A593}" type="datetimeFigureOut">
              <a:rPr lang="en-US" smtClean="0"/>
              <a:t>7/29/2012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E7880C-170C-41E5-8ABD-9BAA8951A32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6E006515-F36C-42D1-B46B-3F7E0389A593}" type="datetimeFigureOut">
              <a:rPr lang="en-US" smtClean="0"/>
              <a:t>7/29/2012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E7880C-170C-41E5-8ABD-9BAA8951A324}"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E006515-F36C-42D1-B46B-3F7E0389A593}" type="datetimeFigureOut">
              <a:rPr lang="en-US" smtClean="0"/>
              <a:t>7/29/2012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E7880C-170C-41E5-8ABD-9BAA8951A32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E006515-F36C-42D1-B46B-3F7E0389A593}" type="datetimeFigureOut">
              <a:rPr lang="en-US" smtClean="0"/>
              <a:t>7/29/2012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E7880C-170C-41E5-8ABD-9BAA8951A32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006515-F36C-42D1-B46B-3F7E0389A593}" type="datetimeFigureOut">
              <a:rPr lang="en-US" smtClean="0"/>
              <a:t>7/29/2012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E7880C-170C-41E5-8ABD-9BAA8951A32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6E006515-F36C-42D1-B46B-3F7E0389A593}" type="datetimeFigureOut">
              <a:rPr lang="en-US" smtClean="0"/>
              <a:t>7/29/2012</a:t>
            </a:fld>
            <a:endParaRPr lang="en-US"/>
          </a:p>
        </p:txBody>
      </p:sp>
      <p:sp>
        <p:nvSpPr>
          <p:cNvPr id="7" name="Slide Number Placeholder 6"/>
          <p:cNvSpPr>
            <a:spLocks noGrp="1"/>
          </p:cNvSpPr>
          <p:nvPr>
            <p:ph type="sldNum" sz="quarter" idx="12"/>
          </p:nvPr>
        </p:nvSpPr>
        <p:spPr/>
        <p:txBody>
          <a:bodyPr/>
          <a:lstStyle/>
          <a:p>
            <a:fld id="{A4E7880C-170C-41E5-8ABD-9BAA8951A324}"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006515-F36C-42D1-B46B-3F7E0389A593}" type="datetimeFigureOut">
              <a:rPr lang="en-US" smtClean="0"/>
              <a:t>7/29/2012</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A4E7880C-170C-41E5-8ABD-9BAA8951A32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6E006515-F36C-42D1-B46B-3F7E0389A593}" type="datetimeFigureOut">
              <a:rPr lang="en-US" smtClean="0"/>
              <a:t>7/29/2012</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A4E7880C-170C-41E5-8ABD-9BAA8951A32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04800"/>
            <a:ext cx="8229600" cy="1752600"/>
          </a:xfrm>
        </p:spPr>
        <p:txBody>
          <a:bodyPr>
            <a:noAutofit/>
          </a:bodyPr>
          <a:lstStyle/>
          <a:p>
            <a:pPr algn="ctr"/>
            <a:r>
              <a:rPr lang="en-US" sz="4000" dirty="0" smtClean="0">
                <a:latin typeface="Arial Narrow" pitchFamily="34" charset="0"/>
              </a:rPr>
              <a:t>Attributes that will help   Promethean Boards reach critical mass in education?</a:t>
            </a:r>
            <a:endParaRPr lang="en-US" sz="4000" dirty="0">
              <a:latin typeface="Arial Narrow" pitchFamily="34" charset="0"/>
            </a:endParaRPr>
          </a:p>
        </p:txBody>
      </p:sp>
      <p:sp>
        <p:nvSpPr>
          <p:cNvPr id="2" name="Content Placeholder 1"/>
          <p:cNvSpPr>
            <a:spLocks noGrp="1"/>
          </p:cNvSpPr>
          <p:nvPr>
            <p:ph idx="1"/>
          </p:nvPr>
        </p:nvSpPr>
        <p:spPr>
          <a:xfrm>
            <a:off x="457200" y="2133600"/>
            <a:ext cx="8229600" cy="2514600"/>
          </a:xfrm>
          <a:prstGeom prst="rect">
            <a:avLst/>
          </a:prstGeom>
        </p:spPr>
        <p:txBody>
          <a:bodyPr>
            <a:normAutofit/>
          </a:bodyPr>
          <a:lstStyle/>
          <a:p>
            <a:r>
              <a:rPr lang="en-US" dirty="0" smtClean="0"/>
              <a:t>Promethean boards are struggling in the area of </a:t>
            </a:r>
            <a:r>
              <a:rPr lang="en-US" b="1" dirty="0" err="1" smtClean="0">
                <a:solidFill>
                  <a:schemeClr val="bg2">
                    <a:lumMod val="50000"/>
                  </a:schemeClr>
                </a:solidFill>
              </a:rPr>
              <a:t>observability</a:t>
            </a:r>
            <a:r>
              <a:rPr lang="en-US" dirty="0" smtClean="0"/>
              <a:t> .</a:t>
            </a:r>
          </a:p>
          <a:p>
            <a:pPr lvl="1"/>
            <a:r>
              <a:rPr lang="en-US" dirty="0" smtClean="0"/>
              <a:t>Using promethean boards to make lessons interactive.</a:t>
            </a:r>
          </a:p>
          <a:p>
            <a:pPr lvl="1"/>
            <a:r>
              <a:rPr lang="en-US" dirty="0" smtClean="0"/>
              <a:t>Using Promethean boards to increase student achievement. </a:t>
            </a:r>
          </a:p>
          <a:p>
            <a:pPr lvl="1"/>
            <a:endParaRPr lang="en-US" dirty="0" smtClean="0"/>
          </a:p>
        </p:txBody>
      </p:sp>
      <p:pic>
        <p:nvPicPr>
          <p:cNvPr id="8194" name="Picture 2" descr="http://static.prometheanplanet.com/images/community/news-events/lg-image-million-member-new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4114800"/>
            <a:ext cx="3352800" cy="25146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287675"/>
      </p:ext>
    </p:extLst>
  </p:cSld>
  <p:clrMapOvr>
    <a:masterClrMapping/>
  </p:clrMapOvr>
  <mc:AlternateContent xmlns:mc="http://schemas.openxmlformats.org/markup-compatibility/2006" xmlns:p14="http://schemas.microsoft.com/office/powerpoint/2010/main">
    <mc:Choice Requires="p14">
      <p:transition p14:dur="350">
        <p14:reveal/>
      </p:transition>
    </mc:Choice>
    <mc:Fallback xmlns="">
      <p:transition>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457200"/>
            <a:ext cx="8229600" cy="685800"/>
          </a:xfrm>
        </p:spPr>
        <p:txBody>
          <a:bodyPr>
            <a:normAutofit fontScale="90000"/>
          </a:bodyPr>
          <a:lstStyle/>
          <a:p>
            <a:pPr marL="571500" indent="-571500">
              <a:buFont typeface="Wingdings" pitchFamily="2" charset="2"/>
              <a:buChar char="ü"/>
            </a:pPr>
            <a:r>
              <a:rPr lang="en-US" sz="4000" dirty="0" smtClean="0">
                <a:latin typeface="Arial Narrow" pitchFamily="34" charset="0"/>
              </a:rPr>
              <a:t>Centralized or Decentralized</a:t>
            </a:r>
            <a:endParaRPr lang="en-US" sz="4000" dirty="0">
              <a:latin typeface="Arial Narrow" pitchFamily="34" charset="0"/>
            </a:endParaRPr>
          </a:p>
        </p:txBody>
      </p:sp>
      <p:sp>
        <p:nvSpPr>
          <p:cNvPr id="4" name="Title 2"/>
          <p:cNvSpPr txBox="1">
            <a:spLocks/>
          </p:cNvSpPr>
          <p:nvPr/>
        </p:nvSpPr>
        <p:spPr>
          <a:xfrm>
            <a:off x="152400" y="990600"/>
            <a:ext cx="8077200" cy="1428008"/>
          </a:xfrm>
          <a:prstGeom prst="rect">
            <a:avLst/>
          </a:prstGeom>
        </p:spPr>
        <p:txBody>
          <a:bodyPr vert="horz" lIns="91440" tIns="45720" rIns="91440" bIns="45720" rtlCol="0" anchor="t">
            <a:normAutofit/>
          </a:bodyPr>
          <a:lstStyle>
            <a:lvl1pPr algn="l" defTabSz="914400" rtl="0" eaLnBrk="1" latinLnBrk="0" hangingPunct="1">
              <a:spcBef>
                <a:spcPct val="0"/>
              </a:spcBef>
              <a:buNone/>
              <a:defRPr sz="1800" kern="1200" cap="all"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571500" indent="-571500" algn="ctr">
              <a:buFont typeface="Wingdings" pitchFamily="2" charset="2"/>
              <a:buChar char="ü"/>
            </a:pPr>
            <a:r>
              <a:rPr lang="en-US" sz="2800" dirty="0" smtClean="0">
                <a:latin typeface="Arial Narrow" pitchFamily="34" charset="0"/>
              </a:rPr>
              <a:t>Seven Roles of a Change agent</a:t>
            </a:r>
            <a:endParaRPr lang="en-US" sz="2800" dirty="0">
              <a:latin typeface="Arial Narrow" pitchFamily="34" charset="0"/>
            </a:endParaRPr>
          </a:p>
        </p:txBody>
      </p:sp>
      <p:sp>
        <p:nvSpPr>
          <p:cNvPr id="5" name="TextBox 4"/>
          <p:cNvSpPr txBox="1"/>
          <p:nvPr/>
        </p:nvSpPr>
        <p:spPr>
          <a:xfrm>
            <a:off x="528724" y="1587611"/>
            <a:ext cx="7514621" cy="830997"/>
          </a:xfrm>
          <a:prstGeom prst="rect">
            <a:avLst/>
          </a:prstGeom>
          <a:noFill/>
        </p:spPr>
        <p:txBody>
          <a:bodyPr wrap="none" rtlCol="0">
            <a:spAutoFit/>
          </a:bodyPr>
          <a:lstStyle/>
          <a:p>
            <a:pPr marL="285750" indent="-285750">
              <a:buFont typeface="Wingdings" pitchFamily="2" charset="2"/>
              <a:buChar char="Ø"/>
            </a:pPr>
            <a:r>
              <a:rPr lang="en-US" sz="2400" dirty="0" smtClean="0"/>
              <a:t>Superintendent/ Instructional Technology Department</a:t>
            </a:r>
          </a:p>
          <a:p>
            <a:pPr marL="285750" indent="-285750">
              <a:buFont typeface="Wingdings" pitchFamily="2" charset="2"/>
              <a:buChar char="Ø"/>
            </a:pPr>
            <a:r>
              <a:rPr lang="en-US" sz="2400" dirty="0" smtClean="0"/>
              <a:t>Principal, CTSS,  and the Technology Teacher</a:t>
            </a:r>
            <a:endParaRPr lang="en-US" sz="2400" dirty="0"/>
          </a:p>
        </p:txBody>
      </p:sp>
      <p:sp>
        <p:nvSpPr>
          <p:cNvPr id="6" name="TextBox 5"/>
          <p:cNvSpPr txBox="1"/>
          <p:nvPr/>
        </p:nvSpPr>
        <p:spPr>
          <a:xfrm>
            <a:off x="539610" y="2418608"/>
            <a:ext cx="6271717" cy="830997"/>
          </a:xfrm>
          <a:prstGeom prst="rect">
            <a:avLst/>
          </a:prstGeom>
          <a:noFill/>
        </p:spPr>
        <p:txBody>
          <a:bodyPr wrap="none" rtlCol="0">
            <a:spAutoFit/>
          </a:bodyPr>
          <a:lstStyle/>
          <a:p>
            <a:pPr marL="342900" indent="-342900">
              <a:buFont typeface="Wingdings" pitchFamily="2" charset="2"/>
              <a:buChar char="Ø"/>
            </a:pPr>
            <a:r>
              <a:rPr lang="en-US" sz="2400" dirty="0" smtClean="0"/>
              <a:t>Instructional Technology / Technical Support</a:t>
            </a:r>
          </a:p>
          <a:p>
            <a:pPr marL="342900" indent="-342900">
              <a:buFont typeface="Wingdings" pitchFamily="2" charset="2"/>
              <a:buChar char="Ø"/>
            </a:pPr>
            <a:r>
              <a:rPr lang="en-US" sz="2400" dirty="0" smtClean="0"/>
              <a:t>CTSS/ Technology teacher</a:t>
            </a:r>
            <a:endParaRPr lang="en-US" sz="2400" dirty="0"/>
          </a:p>
        </p:txBody>
      </p:sp>
      <p:sp>
        <p:nvSpPr>
          <p:cNvPr id="7" name="TextBox 6"/>
          <p:cNvSpPr txBox="1"/>
          <p:nvPr/>
        </p:nvSpPr>
        <p:spPr>
          <a:xfrm>
            <a:off x="539610" y="3297328"/>
            <a:ext cx="3829895" cy="461665"/>
          </a:xfrm>
          <a:prstGeom prst="rect">
            <a:avLst/>
          </a:prstGeom>
          <a:noFill/>
        </p:spPr>
        <p:txBody>
          <a:bodyPr wrap="none" rtlCol="0">
            <a:spAutoFit/>
          </a:bodyPr>
          <a:lstStyle/>
          <a:p>
            <a:pPr marL="342900" indent="-342900">
              <a:buFont typeface="Wingdings" pitchFamily="2" charset="2"/>
              <a:buChar char="Ø"/>
            </a:pPr>
            <a:r>
              <a:rPr lang="en-US" sz="2400" dirty="0" smtClean="0"/>
              <a:t>Superintendent</a:t>
            </a:r>
            <a:r>
              <a:rPr lang="en-US" sz="2400" dirty="0"/>
              <a:t>/</a:t>
            </a:r>
            <a:r>
              <a:rPr lang="en-US" sz="2400" dirty="0" smtClean="0"/>
              <a:t> Principal</a:t>
            </a:r>
            <a:endParaRPr lang="en-US" sz="2400" dirty="0"/>
          </a:p>
        </p:txBody>
      </p:sp>
      <p:sp>
        <p:nvSpPr>
          <p:cNvPr id="2" name="TextBox 1"/>
          <p:cNvSpPr txBox="1"/>
          <p:nvPr/>
        </p:nvSpPr>
        <p:spPr>
          <a:xfrm>
            <a:off x="495917" y="3849914"/>
            <a:ext cx="7390165" cy="1200329"/>
          </a:xfrm>
          <a:prstGeom prst="rect">
            <a:avLst/>
          </a:prstGeom>
          <a:noFill/>
        </p:spPr>
        <p:txBody>
          <a:bodyPr wrap="none" rtlCol="0">
            <a:spAutoFit/>
          </a:bodyPr>
          <a:lstStyle/>
          <a:p>
            <a:pPr marL="342900" indent="-342900">
              <a:buFont typeface="Wingdings" pitchFamily="2" charset="2"/>
              <a:buChar char="Ø"/>
            </a:pPr>
            <a:r>
              <a:rPr lang="en-US" sz="2400" dirty="0" smtClean="0"/>
              <a:t>Instructional technology / professional development </a:t>
            </a:r>
          </a:p>
          <a:p>
            <a:r>
              <a:rPr lang="en-US" sz="2400" dirty="0" smtClean="0"/>
              <a:t>Departments</a:t>
            </a:r>
          </a:p>
          <a:p>
            <a:pPr marL="342900" indent="-342900">
              <a:buFont typeface="Wingdings" pitchFamily="2" charset="2"/>
              <a:buChar char="Ø"/>
            </a:pPr>
            <a:r>
              <a:rPr lang="en-US" sz="2400" dirty="0" smtClean="0"/>
              <a:t>Technology teacher</a:t>
            </a:r>
            <a:endParaRPr lang="en-US" sz="2400" dirty="0"/>
          </a:p>
        </p:txBody>
      </p:sp>
      <p:sp>
        <p:nvSpPr>
          <p:cNvPr id="8" name="TextBox 7"/>
          <p:cNvSpPr txBox="1"/>
          <p:nvPr/>
        </p:nvSpPr>
        <p:spPr>
          <a:xfrm>
            <a:off x="528724" y="5073538"/>
            <a:ext cx="1681294" cy="461665"/>
          </a:xfrm>
          <a:prstGeom prst="rect">
            <a:avLst/>
          </a:prstGeom>
          <a:noFill/>
        </p:spPr>
        <p:txBody>
          <a:bodyPr wrap="none" rtlCol="0">
            <a:spAutoFit/>
          </a:bodyPr>
          <a:lstStyle/>
          <a:p>
            <a:pPr marL="342900" indent="-342900">
              <a:buFont typeface="Wingdings" pitchFamily="2" charset="2"/>
              <a:buChar char="Ø"/>
            </a:pPr>
            <a:r>
              <a:rPr lang="en-US" sz="2400" dirty="0" smtClean="0"/>
              <a:t>Teachers</a:t>
            </a:r>
            <a:endParaRPr lang="en-US" sz="2400" dirty="0"/>
          </a:p>
        </p:txBody>
      </p:sp>
      <p:sp>
        <p:nvSpPr>
          <p:cNvPr id="9" name="TextBox 8"/>
          <p:cNvSpPr txBox="1"/>
          <p:nvPr/>
        </p:nvSpPr>
        <p:spPr>
          <a:xfrm>
            <a:off x="495917" y="5604874"/>
            <a:ext cx="7242111" cy="830997"/>
          </a:xfrm>
          <a:prstGeom prst="rect">
            <a:avLst/>
          </a:prstGeom>
          <a:noFill/>
        </p:spPr>
        <p:txBody>
          <a:bodyPr wrap="none" rtlCol="0">
            <a:spAutoFit/>
          </a:bodyPr>
          <a:lstStyle/>
          <a:p>
            <a:pPr marL="342900" indent="-342900">
              <a:buFont typeface="Wingdings" pitchFamily="2" charset="2"/>
              <a:buChar char="Ø"/>
            </a:pPr>
            <a:r>
              <a:rPr lang="en-US" sz="2400" dirty="0" smtClean="0"/>
              <a:t>Professional Development/Instructional Technology</a:t>
            </a:r>
          </a:p>
          <a:p>
            <a:pPr marL="342900" indent="-342900">
              <a:buFont typeface="Wingdings" pitchFamily="2" charset="2"/>
              <a:buChar char="Ø"/>
            </a:pPr>
            <a:r>
              <a:rPr lang="en-US" sz="2400" dirty="0" smtClean="0"/>
              <a:t>CTSS/technology teacher</a:t>
            </a:r>
            <a:endParaRPr lang="en-US" sz="2400" dirty="0"/>
          </a:p>
        </p:txBody>
      </p:sp>
    </p:spTree>
    <p:extLst>
      <p:ext uri="{BB962C8B-B14F-4D97-AF65-F5344CB8AC3E}">
        <p14:creationId xmlns:p14="http://schemas.microsoft.com/office/powerpoint/2010/main" val="2553637305"/>
      </p:ext>
    </p:extLst>
  </p:cSld>
  <p:clrMapOvr>
    <a:masterClrMapping/>
  </p:clrMapOvr>
  <mc:AlternateContent xmlns:mc="http://schemas.openxmlformats.org/markup-compatibility/2006" xmlns:p14="http://schemas.microsoft.com/office/powerpoint/2010/main">
    <mc:Choice Requires="p14">
      <p:transition p14:dur="350">
        <p14:reveal/>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down)">
                                      <p:cBhvr>
                                        <p:cTn id="25" dur="580">
                                          <p:stCondLst>
                                            <p:cond delay="0"/>
                                          </p:stCondLst>
                                        </p:cTn>
                                        <p:tgtEl>
                                          <p:spTgt spid="4"/>
                                        </p:tgtEl>
                                      </p:cBhvr>
                                    </p:animEffect>
                                    <p:anim calcmode="lin" valueType="num">
                                      <p:cBhvr>
                                        <p:cTn id="26"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31" dur="26">
                                          <p:stCondLst>
                                            <p:cond delay="650"/>
                                          </p:stCondLst>
                                        </p:cTn>
                                        <p:tgtEl>
                                          <p:spTgt spid="4"/>
                                        </p:tgtEl>
                                      </p:cBhvr>
                                      <p:to x="100000" y="60000"/>
                                    </p:animScale>
                                    <p:animScale>
                                      <p:cBhvr>
                                        <p:cTn id="32" dur="166" decel="50000">
                                          <p:stCondLst>
                                            <p:cond delay="676"/>
                                          </p:stCondLst>
                                        </p:cTn>
                                        <p:tgtEl>
                                          <p:spTgt spid="4"/>
                                        </p:tgtEl>
                                      </p:cBhvr>
                                      <p:to x="100000" y="100000"/>
                                    </p:animScale>
                                    <p:animScale>
                                      <p:cBhvr>
                                        <p:cTn id="33" dur="26">
                                          <p:stCondLst>
                                            <p:cond delay="1312"/>
                                          </p:stCondLst>
                                        </p:cTn>
                                        <p:tgtEl>
                                          <p:spTgt spid="4"/>
                                        </p:tgtEl>
                                      </p:cBhvr>
                                      <p:to x="100000" y="80000"/>
                                    </p:animScale>
                                    <p:animScale>
                                      <p:cBhvr>
                                        <p:cTn id="34" dur="166" decel="50000">
                                          <p:stCondLst>
                                            <p:cond delay="1338"/>
                                          </p:stCondLst>
                                        </p:cTn>
                                        <p:tgtEl>
                                          <p:spTgt spid="4"/>
                                        </p:tgtEl>
                                      </p:cBhvr>
                                      <p:to x="100000" y="100000"/>
                                    </p:animScale>
                                    <p:animScale>
                                      <p:cBhvr>
                                        <p:cTn id="35" dur="26">
                                          <p:stCondLst>
                                            <p:cond delay="1642"/>
                                          </p:stCondLst>
                                        </p:cTn>
                                        <p:tgtEl>
                                          <p:spTgt spid="4"/>
                                        </p:tgtEl>
                                      </p:cBhvr>
                                      <p:to x="100000" y="90000"/>
                                    </p:animScale>
                                    <p:animScale>
                                      <p:cBhvr>
                                        <p:cTn id="36" dur="166" decel="50000">
                                          <p:stCondLst>
                                            <p:cond delay="1668"/>
                                          </p:stCondLst>
                                        </p:cTn>
                                        <p:tgtEl>
                                          <p:spTgt spid="4"/>
                                        </p:tgtEl>
                                      </p:cBhvr>
                                      <p:to x="100000" y="100000"/>
                                    </p:animScale>
                                    <p:animScale>
                                      <p:cBhvr>
                                        <p:cTn id="37" dur="26">
                                          <p:stCondLst>
                                            <p:cond delay="1808"/>
                                          </p:stCondLst>
                                        </p:cTn>
                                        <p:tgtEl>
                                          <p:spTgt spid="4"/>
                                        </p:tgtEl>
                                      </p:cBhvr>
                                      <p:to x="100000" y="95000"/>
                                    </p:animScale>
                                    <p:animScale>
                                      <p:cBhvr>
                                        <p:cTn id="38" dur="166" decel="50000">
                                          <p:stCondLst>
                                            <p:cond delay="1834"/>
                                          </p:stCondLst>
                                        </p:cTn>
                                        <p:tgtEl>
                                          <p:spTgt spid="4"/>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7"/>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8"/>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2" grpId="0"/>
      <p:bldP spid="8"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28566" tIns="38088" rIns="28566" bIns="38088"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44881" y="2057400"/>
            <a:ext cx="6793588" cy="3495675"/>
          </a:xfrm>
          <a:prstGeom prst="rect">
            <a:avLst/>
          </a:prstGeom>
          <a:ln>
            <a:noFill/>
          </a:ln>
          <a:effectLst>
            <a:softEdge rad="112500"/>
          </a:effectLst>
        </p:spPr>
      </p:pic>
      <p:sp>
        <p:nvSpPr>
          <p:cNvPr id="5" name="TextBox 4"/>
          <p:cNvSpPr txBox="1"/>
          <p:nvPr/>
        </p:nvSpPr>
        <p:spPr>
          <a:xfrm>
            <a:off x="707571" y="6170711"/>
            <a:ext cx="5051063" cy="307777"/>
          </a:xfrm>
          <a:prstGeom prst="rect">
            <a:avLst/>
          </a:prstGeom>
          <a:noFill/>
        </p:spPr>
        <p:txBody>
          <a:bodyPr wrap="none" rtlCol="0">
            <a:spAutoFit/>
          </a:bodyPr>
          <a:lstStyle/>
          <a:p>
            <a:r>
              <a:rPr lang="en-US" sz="1400" dirty="0"/>
              <a:t>http://www.prometheanworld.com/server.php?show=nav.21201</a:t>
            </a:r>
          </a:p>
        </p:txBody>
      </p:sp>
      <p:sp>
        <p:nvSpPr>
          <p:cNvPr id="7" name="Title 2"/>
          <p:cNvSpPr txBox="1">
            <a:spLocks/>
          </p:cNvSpPr>
          <p:nvPr/>
        </p:nvSpPr>
        <p:spPr>
          <a:xfrm>
            <a:off x="533400" y="914400"/>
            <a:ext cx="7924800" cy="762000"/>
          </a:xfrm>
          <a:prstGeom prst="rect">
            <a:avLst/>
          </a:prstGeom>
        </p:spPr>
        <p:txBody>
          <a:bodyPr vert="horz" lIns="91440" tIns="45720" rIns="91440" bIns="45720" rtlCol="0" anchor="t">
            <a:normAutofit/>
          </a:bodyPr>
          <a:lstStyle>
            <a:lvl1pPr algn="l" defTabSz="914400" rtl="0" eaLnBrk="1" latinLnBrk="0" hangingPunct="1">
              <a:spcBef>
                <a:spcPct val="0"/>
              </a:spcBef>
              <a:buNone/>
              <a:defRPr sz="1800" kern="1200" cap="all"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4000" dirty="0" smtClean="0">
                <a:latin typeface="Arial Narrow" pitchFamily="34" charset="0"/>
              </a:rPr>
              <a:t>Critical Mass?</a:t>
            </a:r>
            <a:endParaRPr lang="en-US" sz="4000" dirty="0">
              <a:latin typeface="Arial Narrow" pitchFamily="34" charset="0"/>
            </a:endParaRPr>
          </a:p>
        </p:txBody>
      </p:sp>
    </p:spTree>
    <p:extLst>
      <p:ext uri="{BB962C8B-B14F-4D97-AF65-F5344CB8AC3E}">
        <p14:creationId xmlns:p14="http://schemas.microsoft.com/office/powerpoint/2010/main" val="3204405069"/>
      </p:ext>
    </p:extLst>
  </p:cSld>
  <p:clrMapOvr>
    <a:masterClrMapping/>
  </p:clrMapOvr>
  <mc:AlternateContent xmlns:mc="http://schemas.openxmlformats.org/markup-compatibility/2006" xmlns:p14="http://schemas.microsoft.com/office/powerpoint/2010/main">
    <mc:Choice Requires="p14">
      <p:transition p14:dur="350">
        <p14:reveal/>
      </p:transition>
    </mc:Choice>
    <mc:Fallback xmlns="">
      <p:transition>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8927" y="533400"/>
            <a:ext cx="7315200" cy="1327068"/>
          </a:xfrm>
        </p:spPr>
        <p:txBody>
          <a:bodyPr>
            <a:normAutofit/>
          </a:bodyPr>
          <a:lstStyle/>
          <a:p>
            <a:pPr algn="ctr"/>
            <a:r>
              <a:rPr lang="en-US" sz="3600" dirty="0" smtClean="0">
                <a:latin typeface="Arial Narrow" pitchFamily="34" charset="0"/>
              </a:rPr>
              <a:t>Why does your organization need this innovation?</a:t>
            </a:r>
            <a:endParaRPr lang="en-US" sz="3600" dirty="0">
              <a:latin typeface="Arial Narrow" pitchFamily="34" charset="0"/>
            </a:endParaRPr>
          </a:p>
        </p:txBody>
      </p:sp>
      <p:sp>
        <p:nvSpPr>
          <p:cNvPr id="2" name="Content Placeholder 1"/>
          <p:cNvSpPr>
            <a:spLocks noGrp="1"/>
          </p:cNvSpPr>
          <p:nvPr>
            <p:ph idx="1"/>
          </p:nvPr>
        </p:nvSpPr>
        <p:spPr>
          <a:xfrm>
            <a:off x="1638300" y="1905000"/>
            <a:ext cx="6019800" cy="3581400"/>
          </a:xfrm>
          <a:prstGeom prst="rect">
            <a:avLst/>
          </a:prstGeom>
        </p:spPr>
        <p:txBody>
          <a:bodyPr/>
          <a:lstStyle/>
          <a:p>
            <a:r>
              <a:rPr lang="en-US" sz="3200" dirty="0" smtClean="0"/>
              <a:t>Competitiveness</a:t>
            </a:r>
          </a:p>
          <a:p>
            <a:r>
              <a:rPr lang="en-US" sz="3200" dirty="0" smtClean="0"/>
              <a:t>Improving student achievement</a:t>
            </a:r>
          </a:p>
          <a:p>
            <a:r>
              <a:rPr lang="en-US" sz="3200" dirty="0" smtClean="0"/>
              <a:t>Improving teacher integration of technology and pedagogy</a:t>
            </a:r>
          </a:p>
          <a:p>
            <a:pPr marL="0" indent="0">
              <a:buNone/>
            </a:pPr>
            <a:endParaRPr lang="en-US" sz="3200" dirty="0" smtClean="0"/>
          </a:p>
          <a:p>
            <a:endParaRPr lang="en-US" dirty="0"/>
          </a:p>
        </p:txBody>
      </p:sp>
      <p:sp>
        <p:nvSpPr>
          <p:cNvPr id="4" name="TextBox 3"/>
          <p:cNvSpPr txBox="1"/>
          <p:nvPr/>
        </p:nvSpPr>
        <p:spPr>
          <a:xfrm>
            <a:off x="1219200" y="5638800"/>
            <a:ext cx="6858000" cy="261610"/>
          </a:xfrm>
          <a:prstGeom prst="rect">
            <a:avLst/>
          </a:prstGeom>
          <a:noFill/>
        </p:spPr>
        <p:txBody>
          <a:bodyPr wrap="square" rtlCol="0">
            <a:spAutoFit/>
          </a:bodyPr>
          <a:lstStyle/>
          <a:p>
            <a:r>
              <a:rPr lang="en-US" sz="1100" dirty="0"/>
              <a:t>http://hanimorgan.com/TEACHINGWITHTHEINTERACTIVEWHITEBOARD.pdf</a:t>
            </a:r>
          </a:p>
        </p:txBody>
      </p:sp>
    </p:spTree>
    <p:extLst>
      <p:ext uri="{BB962C8B-B14F-4D97-AF65-F5344CB8AC3E}">
        <p14:creationId xmlns:p14="http://schemas.microsoft.com/office/powerpoint/2010/main" val="1115363726"/>
      </p:ext>
    </p:extLst>
  </p:cSld>
  <p:clrMapOvr>
    <a:masterClrMapping/>
  </p:clrMapOvr>
  <mc:AlternateContent xmlns:mc="http://schemas.openxmlformats.org/markup-compatibility/2006" xmlns:p14="http://schemas.microsoft.com/office/powerpoint/2010/main">
    <mc:Choice Requires="p14">
      <p:transition p14:dur="350">
        <p14:reveal/>
      </p:transition>
    </mc:Choice>
    <mc:Fallback xmlns="">
      <p:transition>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2</TotalTime>
  <Words>815</Words>
  <Application>Microsoft Office PowerPoint</Application>
  <PresentationFormat>On-screen Show (4:3)</PresentationFormat>
  <Paragraphs>30</Paragraphs>
  <Slides>4</Slides>
  <Notes>3</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Austin</vt:lpstr>
      <vt:lpstr>Attributes that will help   Promethean Boards reach critical mass in education?</vt:lpstr>
      <vt:lpstr>Centralized or Decentralized</vt:lpstr>
      <vt:lpstr>PowerPoint Presentation</vt:lpstr>
      <vt:lpstr>Why does your organization need this innovation?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Attributes that will help   Promethean Boards reach critical mass in education?</dc:title>
  <dc:creator>Linda</dc:creator>
  <cp:lastModifiedBy>Linda</cp:lastModifiedBy>
  <cp:revision>1</cp:revision>
  <dcterms:created xsi:type="dcterms:W3CDTF">2012-07-29T19:14:11Z</dcterms:created>
  <dcterms:modified xsi:type="dcterms:W3CDTF">2012-07-29T19:16:35Z</dcterms:modified>
</cp:coreProperties>
</file>